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50BFD-42D9-4E0F-9A75-DB28881B862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76B14-91DE-4B70-B86F-E9CF6CA2B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7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9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989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4989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C58364-2B21-41A3-8CB2-C0F900D0691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4989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4989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C5B977-3FC4-4812-B1C6-6CF5B131619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9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910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591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A729AE3-E777-4C69-8FB6-4F4664992B78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5911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5911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8DE810-2766-48CA-A8EE-C5E7C272878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0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013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601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7A9AD3E-4132-4A32-8711-4250212BED9A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6013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6013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3CD79D4-CD5D-4357-AB8B-8C8609EF9AB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6115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2EB5AE-2A62-4E79-9358-D8E2A3C0CD89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6115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6115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BE3F58B-E4AD-4B74-9BFE-7A946507D9F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  <p:sp>
        <p:nvSpPr>
          <p:cNvPr id="561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11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2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21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6218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D257EA-9909-42BE-9BF9-272F78C13BA8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6218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6218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3D97C42-84AC-423E-9A71-D6DD3E0A7D4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0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6320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ED6B21-7FAC-415B-9878-8633659D290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6320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6320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0E175BC-2FF6-4E73-B98B-1D7FA3718C3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6422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77C9DBA-1C3E-4D17-90CE-50CF29AADF56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6422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6422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7E34E69-899C-4D56-B5B2-F79AC7C4262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  <p:sp>
        <p:nvSpPr>
          <p:cNvPr id="564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42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65251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ECD8B9-69BF-49FE-B408-515FB0E6B958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6525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6525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495A771-67FF-49F4-BC28-1209D49C9E9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/>
          </a:p>
        </p:txBody>
      </p:sp>
      <p:sp>
        <p:nvSpPr>
          <p:cNvPr id="565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52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6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62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6627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29450B3-B10A-46D0-9BC2-089DEFF4D9B8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6627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6627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E70DC48-C839-4016-9E54-25FC9A423A2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730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6730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4A11073-7529-441E-B0F4-C71C3DA20EEE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6730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6730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786CC43-85C7-4534-92A3-FC54B6561A6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0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0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509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D0C2AA-753B-43C1-ADE8-8FD4C1F9F948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509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5091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4D8E183-4553-4E98-99EF-37BC6AE2851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1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19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5194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5BDA331-5926-47C3-842D-A4EE77E29B87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5194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5194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296F1D8-A27C-4C1A-863E-6350716AC4D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5296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EBEB73-9CE3-475E-9205-135F728E9AEC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5296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5296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F77E4BB-02C7-4184-B522-156E8DD02D8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552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9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53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5895AFA-A47B-4E6D-A011-FBE43FD3C555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5399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5399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EB48E04-FB3A-462B-9B55-87B86D04DE9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5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50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5501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91243B-EE95-4E5C-9A7A-4F478B52E04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5501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5501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7187D6-3A3A-4951-B232-0DFA07BE544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6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60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5603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040468D-345E-43C6-9115-9A69814CCC02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5603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5603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0D3BA76-3C05-4E23-A872-B5A9B3BFFD8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57059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1A79246-83D2-4481-88B5-1FA7B4B8E592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5706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5706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8D86ED4-6C9B-484E-A6DF-48527335434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557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70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80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55808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0C12E3-2F08-4133-AA3A-8C363DFAB45D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55808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55808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5A01BE-20BB-4D3B-BD3E-9945230C5C9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414C9C8-4D3A-4ABB-AE50-E25D16E9E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A2C38BA-5F13-4F88-923A-B3361FC1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9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4C9C8-4D3A-4ABB-AE50-E25D16E9E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C38BA-5F13-4F88-923A-B3361FC1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8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4C9C8-4D3A-4ABB-AE50-E25D16E9E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C38BA-5F13-4F88-923A-B3361FC1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2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4C9C8-4D3A-4ABB-AE50-E25D16E9E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C38BA-5F13-4F88-923A-B3361FC1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7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4C9C8-4D3A-4ABB-AE50-E25D16E9E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C38BA-5F13-4F88-923A-B3361FC1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5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4C9C8-4D3A-4ABB-AE50-E25D16E9E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C38BA-5F13-4F88-923A-B3361FC1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4C9C8-4D3A-4ABB-AE50-E25D16E9E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C38BA-5F13-4F88-923A-B3361FC1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5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4C9C8-4D3A-4ABB-AE50-E25D16E9E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C38BA-5F13-4F88-923A-B3361FC1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1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4C9C8-4D3A-4ABB-AE50-E25D16E9E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C38BA-5F13-4F88-923A-B3361FC1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7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4C9C8-4D3A-4ABB-AE50-E25D16E9E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C38BA-5F13-4F88-923A-B3361FC1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5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4C9C8-4D3A-4ABB-AE50-E25D16E9E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C38BA-5F13-4F88-923A-B3361FC1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4C9C8-4D3A-4ABB-AE50-E25D16E9E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C38BA-5F13-4F88-923A-B3361FC1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9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4C9C8-4D3A-4ABB-AE50-E25D16E9E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C38BA-5F13-4F88-923A-B3361FC1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6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7414C9C8-4D3A-4ABB-AE50-E25D16E9E971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2A2C38BA-5F13-4F88-923A-B3361FC1C5ED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5.wav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5" Type="http://schemas.openxmlformats.org/officeDocument/2006/relationships/image" Target="../media/image8.png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3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5.wav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7.wav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8.wav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Interest &amp; Dividends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Pub 17, Chapter 7 &amp; 8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4012, Tab D and Tab 2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92523" name="~PP4147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00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4491-08-B Income - Interest and Dividends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123910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2391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8AB4E4F-5FAB-445A-851D-6DDFD3B083F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123912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75554"/>
      </p:ext>
    </p:extLst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25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 Exempt Interest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Generally bonds issued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State/political subdivisions (county or city)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District of Columbia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U.S. possessions and political subdivisions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Savings bonds used for education (Form 8815)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All tax exempt interest must be reported on 1040, Line 8b</a:t>
            </a:r>
          </a:p>
        </p:txBody>
      </p:sp>
      <p:pic>
        <p:nvPicPr>
          <p:cNvPr id="194567" name="~PP1154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25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33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7154744-8A3C-43BB-AED5-3B4E6D5DBF3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13312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5349"/>
      </p:ext>
    </p:extLst>
  </p:cSld>
  <p:clrMapOvr>
    <a:masterClrMapping/>
  </p:clrMapOvr>
  <p:transition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5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6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 Free Interest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Interest from all State and Municipal Bonds are exempt from federal taxes</a:t>
            </a:r>
          </a:p>
          <a:p>
            <a:pPr eaLnBrk="1" hangingPunct="1"/>
            <a:r>
              <a:rPr lang="en-US" smtClean="0"/>
              <a:t>NJ bonds exempt from NJ taxes</a:t>
            </a:r>
          </a:p>
          <a:p>
            <a:pPr eaLnBrk="1" hangingPunct="1"/>
            <a:r>
              <a:rPr lang="en-US" smtClean="0"/>
              <a:t>Other States’ bonds are NOT exempt in NJ</a:t>
            </a:r>
          </a:p>
          <a:p>
            <a:pPr eaLnBrk="1" hangingPunct="1"/>
            <a:r>
              <a:rPr lang="en-US" smtClean="0"/>
              <a:t>Interest from U. S. Savings Bonds are exempt from NJ tax</a:t>
            </a:r>
          </a:p>
        </p:txBody>
      </p:sp>
      <p:sp>
        <p:nvSpPr>
          <p:cNvPr id="13414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34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746E806-C0A1-44BF-A13C-E814B21C851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  <p:sp>
        <p:nvSpPr>
          <p:cNvPr id="13415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3321" name="~PP3155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88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476210"/>
      </p:ext>
    </p:extLst>
  </p:cSld>
  <p:clrMapOvr>
    <a:masterClrMapping/>
  </p:clrMapOvr>
  <p:transition advTm="5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Original Issue Discount Interest (OID)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7162800" y="2286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5943600" y="2667000"/>
            <a:ext cx="1066800" cy="533400"/>
          </a:xfrm>
          <a:prstGeom prst="rect">
            <a:avLst/>
          </a:prstGeom>
          <a:solidFill>
            <a:srgbClr val="FFFF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2296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6096000" y="2667000"/>
            <a:ext cx="914400" cy="457200"/>
          </a:xfrm>
          <a:prstGeom prst="rect">
            <a:avLst/>
          </a:prstGeom>
          <a:solidFill>
            <a:srgbClr val="FFF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2008</a:t>
            </a: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1600200" y="2590800"/>
            <a:ext cx="1905000" cy="1069975"/>
          </a:xfrm>
          <a:prstGeom prst="rect">
            <a:avLst/>
          </a:prstGeom>
          <a:solidFill>
            <a:srgbClr val="FFF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ENTER</a:t>
            </a:r>
          </a:p>
          <a:p>
            <a:pPr>
              <a:spcBef>
                <a:spcPct val="50000"/>
              </a:spcBef>
            </a:pPr>
            <a:r>
              <a:rPr lang="en-US" sz="1600"/>
              <a:t>AS ORDINARY</a:t>
            </a:r>
          </a:p>
          <a:p>
            <a:pPr>
              <a:spcBef>
                <a:spcPct val="50000"/>
              </a:spcBef>
            </a:pPr>
            <a:r>
              <a:rPr lang="en-US" sz="1600"/>
              <a:t>INTEREST</a:t>
            </a:r>
          </a:p>
        </p:txBody>
      </p:sp>
      <p:sp>
        <p:nvSpPr>
          <p:cNvPr id="135177" name="Oval 9"/>
          <p:cNvSpPr>
            <a:spLocks noChangeArrowheads="1"/>
          </p:cNvSpPr>
          <p:nvPr/>
        </p:nvSpPr>
        <p:spPr bwMode="auto">
          <a:xfrm>
            <a:off x="990600" y="2514600"/>
            <a:ext cx="28956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 flipV="1">
            <a:off x="3810000" y="2743200"/>
            <a:ext cx="914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9695" name="~PP3155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72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80" name="Date Placeholder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3518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854ED44-2C74-4FA5-BC27-B11AB55078F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  <p:sp>
        <p:nvSpPr>
          <p:cNvPr id="135182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21591"/>
      </p:ext>
    </p:extLst>
  </p:cSld>
  <p:clrMapOvr>
    <a:masterClrMapping/>
  </p:clrMapOvr>
  <p:transition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96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69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Taxable And Non-Taxable</a:t>
            </a:r>
            <a:br>
              <a:rPr lang="en-US" sz="3400" smtClean="0"/>
            </a:br>
            <a:r>
              <a:rPr lang="en-US" sz="3400" smtClean="0"/>
              <a:t>Interest &amp; Dividends On </a:t>
            </a:r>
            <a:r>
              <a:rPr lang="en-US" sz="3400" u="sng" smtClean="0"/>
              <a:t>Federal</a:t>
            </a:r>
            <a:r>
              <a:rPr lang="en-US" sz="3400" smtClean="0"/>
              <a:t> Returns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Interest </a:t>
            </a:r>
          </a:p>
          <a:p>
            <a:pPr lvl="1" eaLnBrk="1" hangingPunct="1"/>
            <a:r>
              <a:rPr lang="en-US" smtClean="0"/>
              <a:t>Input only taxable interest in Amount column</a:t>
            </a:r>
          </a:p>
          <a:p>
            <a:pPr lvl="1" eaLnBrk="1" hangingPunct="1"/>
            <a:r>
              <a:rPr lang="en-US" smtClean="0"/>
              <a:t>Input non-taxable interest by entering “E” and insert amount in NAEOB columns</a:t>
            </a:r>
          </a:p>
          <a:p>
            <a:pPr eaLnBrk="1" hangingPunct="1"/>
            <a:r>
              <a:rPr lang="en-US" smtClean="0"/>
              <a:t>Dividends</a:t>
            </a:r>
          </a:p>
          <a:p>
            <a:pPr lvl="1" eaLnBrk="1" hangingPunct="1"/>
            <a:r>
              <a:rPr lang="en-US" smtClean="0"/>
              <a:t>Input only taxable dividends in “Total dividends” column</a:t>
            </a:r>
          </a:p>
          <a:p>
            <a:pPr lvl="1" eaLnBrk="1" hangingPunct="1"/>
            <a:r>
              <a:rPr lang="en-US" smtClean="0"/>
              <a:t>Input non-taxable dividends in “Exempt int. div.” column</a:t>
            </a:r>
          </a:p>
        </p:txBody>
      </p:sp>
      <p:sp>
        <p:nvSpPr>
          <p:cNvPr id="13619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36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6332D07-12F0-409F-AEB3-DA193FA6E9C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  <p:sp>
        <p:nvSpPr>
          <p:cNvPr id="13619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5369" name="~PP6157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68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175367"/>
      </p:ext>
    </p:extLst>
  </p:cSld>
  <p:clrMapOvr>
    <a:masterClrMapping/>
  </p:clrMapOvr>
  <p:transition advTm="5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900" smtClean="0"/>
              <a:t>Taxable And Non-Taxable</a:t>
            </a:r>
            <a:br>
              <a:rPr lang="en-US" sz="2900" smtClean="0"/>
            </a:br>
            <a:r>
              <a:rPr lang="en-US" sz="2900" smtClean="0"/>
              <a:t>Interest And Dividends On Federal vs NJ Returns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1:</a:t>
            </a:r>
          </a:p>
          <a:p>
            <a:pPr lvl="1" eaLnBrk="1" hangingPunct="1"/>
            <a:r>
              <a:rPr lang="en-US" smtClean="0"/>
              <a:t>Input taxable and non-taxable amounts on respective worksheets for Federal purposes as noted on previous slide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Step 2:</a:t>
            </a:r>
          </a:p>
          <a:p>
            <a:pPr lvl="1" eaLnBrk="1" hangingPunct="1"/>
            <a:r>
              <a:rPr lang="en-US" smtClean="0"/>
              <a:t>If State tax treatment is different than Federal adjust for State by entries in State +/- Column</a:t>
            </a:r>
          </a:p>
          <a:p>
            <a:pPr lvl="1" eaLnBrk="1" hangingPunct="1"/>
            <a:endParaRPr lang="en-US" smtClean="0"/>
          </a:p>
        </p:txBody>
      </p:sp>
      <p:pic>
        <p:nvPicPr>
          <p:cNvPr id="9" name="~PP11572.WAV">
            <a:hlinkClick r:id="" action="ppaction://media"/>
          </p:cNvPr>
          <p:cNvPicPr>
            <a:picLocks noRot="1" noChangeAspect="1"/>
          </p:cNvPicPr>
          <p:nvPr>
            <a:wavAudioFile r:embed="rId1" name="~PP104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37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3414D9-A16D-4CBD-844E-71825D56037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/>
          </a:p>
        </p:txBody>
      </p:sp>
      <p:sp>
        <p:nvSpPr>
          <p:cNvPr id="13722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7140"/>
      </p:ext>
    </p:extLst>
  </p:cSld>
  <p:clrMapOvr>
    <a:masterClrMapping/>
  </p:clrMapOvr>
  <p:transition advTm="5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Interest Statement Examples</a:t>
            </a:r>
            <a:br>
              <a:rPr lang="en-US" smtClean="0"/>
            </a:br>
            <a:r>
              <a:rPr lang="en-US" smtClean="0"/>
              <a:t>Flows to 1040 Line 8a &amp; 8b</a:t>
            </a:r>
          </a:p>
        </p:txBody>
      </p:sp>
      <p:pic>
        <p:nvPicPr>
          <p:cNvPr id="210950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8153400" cy="4281488"/>
          </a:xfrm>
          <a:noFill/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371600" y="5715000"/>
            <a:ext cx="678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Garamond" pitchFamily="18" charset="0"/>
              </a:rPr>
              <a:t>Flows through Schedule B, Part 1 – i</a:t>
            </a:r>
            <a:r>
              <a:rPr lang="en-US" sz="2000" b="1">
                <a:solidFill>
                  <a:srgbClr val="000000"/>
                </a:solidFill>
                <a:latin typeface="Garamond" pitchFamily="18" charset="0"/>
              </a:rPr>
              <a:t>f</a:t>
            </a:r>
            <a:r>
              <a:rPr lang="en-US" sz="2400" b="1">
                <a:solidFill>
                  <a:srgbClr val="000000"/>
                </a:solidFill>
                <a:latin typeface="Garamond" pitchFamily="18" charset="0"/>
              </a:rPr>
              <a:t> OVER $1,500</a:t>
            </a:r>
          </a:p>
        </p:txBody>
      </p:sp>
      <p:sp>
        <p:nvSpPr>
          <p:cNvPr id="721925" name="Text Box 5"/>
          <p:cNvSpPr txBox="1">
            <a:spLocks noChangeArrowheads="1"/>
          </p:cNvSpPr>
          <p:nvPr/>
        </p:nvSpPr>
        <p:spPr bwMode="auto">
          <a:xfrm>
            <a:off x="914400" y="3276600"/>
            <a:ext cx="1219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sz="1600" b="1"/>
              <a:t>1099 - INT</a:t>
            </a:r>
          </a:p>
        </p:txBody>
      </p:sp>
      <p:sp>
        <p:nvSpPr>
          <p:cNvPr id="721926" name="Text Box 6"/>
          <p:cNvSpPr txBox="1">
            <a:spLocks noChangeArrowheads="1"/>
          </p:cNvSpPr>
          <p:nvPr/>
        </p:nvSpPr>
        <p:spPr bwMode="auto">
          <a:xfrm>
            <a:off x="914400" y="3733800"/>
            <a:ext cx="1219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sz="1600" b="1"/>
              <a:t>1099 - OID</a:t>
            </a:r>
          </a:p>
        </p:txBody>
      </p:sp>
      <p:sp>
        <p:nvSpPr>
          <p:cNvPr id="721927" name="Text Box 7"/>
          <p:cNvSpPr txBox="1">
            <a:spLocks noChangeArrowheads="1"/>
          </p:cNvSpPr>
          <p:nvPr/>
        </p:nvSpPr>
        <p:spPr bwMode="auto">
          <a:xfrm>
            <a:off x="3200400" y="3244850"/>
            <a:ext cx="635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sz="1600"/>
              <a:t>$$$$</a:t>
            </a:r>
          </a:p>
        </p:txBody>
      </p:sp>
      <p:sp>
        <p:nvSpPr>
          <p:cNvPr id="721928" name="Text Box 8"/>
          <p:cNvSpPr txBox="1">
            <a:spLocks noChangeArrowheads="1"/>
          </p:cNvSpPr>
          <p:nvPr/>
        </p:nvSpPr>
        <p:spPr bwMode="auto">
          <a:xfrm>
            <a:off x="3200400" y="3733800"/>
            <a:ext cx="635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sz="1600"/>
              <a:t>$$$$</a:t>
            </a:r>
          </a:p>
        </p:txBody>
      </p:sp>
      <p:sp>
        <p:nvSpPr>
          <p:cNvPr id="721929" name="Oval 9"/>
          <p:cNvSpPr>
            <a:spLocks noChangeArrowheads="1"/>
          </p:cNvSpPr>
          <p:nvPr/>
        </p:nvSpPr>
        <p:spPr bwMode="auto">
          <a:xfrm>
            <a:off x="4419600" y="3276600"/>
            <a:ext cx="482600" cy="11303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30" name="Line 10"/>
          <p:cNvSpPr>
            <a:spLocks noChangeShapeType="1"/>
          </p:cNvSpPr>
          <p:nvPr/>
        </p:nvSpPr>
        <p:spPr bwMode="auto">
          <a:xfrm flipH="1" flipV="1">
            <a:off x="4495800" y="4267200"/>
            <a:ext cx="14859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931" name="Text Box 11"/>
          <p:cNvSpPr txBox="1">
            <a:spLocks noChangeArrowheads="1"/>
          </p:cNvSpPr>
          <p:nvPr/>
        </p:nvSpPr>
        <p:spPr bwMode="auto">
          <a:xfrm>
            <a:off x="4114800" y="5181600"/>
            <a:ext cx="303053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sz="1600" b="1"/>
              <a:t>SPLIT INCOME – MFJ vs MFS</a:t>
            </a:r>
          </a:p>
        </p:txBody>
      </p:sp>
      <p:pic>
        <p:nvPicPr>
          <p:cNvPr id="20" name="~PP41587.WAV">
            <a:hlinkClick r:id="" action="ppaction://media"/>
          </p:cNvPr>
          <p:cNvPicPr>
            <a:picLocks noRot="1" noChangeAspect="1"/>
          </p:cNvPicPr>
          <p:nvPr>
            <a:wavAudioFile r:embed="rId2" name="~PP4049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3" name="Date Placeholder 1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38254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2DC1492-0DEB-4BB0-8051-726A50BD849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  <p:sp>
        <p:nvSpPr>
          <p:cNvPr id="138255" name="Footer Placeholder 1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465498"/>
      </p:ext>
    </p:extLst>
  </p:cSld>
  <p:clrMapOvr>
    <a:masterClrMapping/>
  </p:clrMapOvr>
  <p:transition advTm="4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2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2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2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2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2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2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21925" grpId="0" animBg="1"/>
      <p:bldP spid="721926" grpId="0" animBg="1"/>
      <p:bldP spid="721927" grpId="0" animBg="1"/>
      <p:bldP spid="721928" grpId="0" animBg="1"/>
      <p:bldP spid="721929" grpId="0" animBg="1"/>
      <p:bldP spid="721930" grpId="0" animBg="1"/>
      <p:bldP spid="7219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3"/>
          <p:cNvSpPr txBox="1">
            <a:spLocks noChangeArrowheads="1"/>
          </p:cNvSpPr>
          <p:nvPr/>
        </p:nvSpPr>
        <p:spPr bwMode="auto">
          <a:xfrm>
            <a:off x="609600" y="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sz="2400" b="1"/>
              <a:t>DIVIDEND STATEMENT – Flows to 1040 Line 9</a:t>
            </a:r>
          </a:p>
        </p:txBody>
      </p:sp>
      <p:pic>
        <p:nvPicPr>
          <p:cNvPr id="1392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1650"/>
            <a:ext cx="8991600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77" name="Line 5"/>
          <p:cNvSpPr>
            <a:spLocks noChangeShapeType="1"/>
          </p:cNvSpPr>
          <p:nvPr/>
        </p:nvSpPr>
        <p:spPr bwMode="auto">
          <a:xfrm flipV="1">
            <a:off x="2133600" y="3581400"/>
            <a:ext cx="5334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78" name="Line 6"/>
          <p:cNvSpPr>
            <a:spLocks noChangeShapeType="1"/>
          </p:cNvSpPr>
          <p:nvPr/>
        </p:nvSpPr>
        <p:spPr bwMode="auto">
          <a:xfrm flipV="1">
            <a:off x="1066800" y="3505200"/>
            <a:ext cx="0" cy="1828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79" name="Line 7"/>
          <p:cNvSpPr>
            <a:spLocks noChangeShapeType="1"/>
          </p:cNvSpPr>
          <p:nvPr/>
        </p:nvSpPr>
        <p:spPr bwMode="auto">
          <a:xfrm flipV="1">
            <a:off x="3429000" y="3733800"/>
            <a:ext cx="152400" cy="1676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80" name="Line 8"/>
          <p:cNvSpPr>
            <a:spLocks noChangeShapeType="1"/>
          </p:cNvSpPr>
          <p:nvPr/>
        </p:nvSpPr>
        <p:spPr bwMode="auto">
          <a:xfrm flipV="1">
            <a:off x="5410200" y="3581400"/>
            <a:ext cx="457200" cy="1981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81" name="Line 9"/>
          <p:cNvSpPr>
            <a:spLocks noChangeShapeType="1"/>
          </p:cNvSpPr>
          <p:nvPr/>
        </p:nvSpPr>
        <p:spPr bwMode="auto">
          <a:xfrm flipV="1">
            <a:off x="7848600" y="3886200"/>
            <a:ext cx="3048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82" name="Line 10"/>
          <p:cNvSpPr>
            <a:spLocks noChangeShapeType="1"/>
          </p:cNvSpPr>
          <p:nvPr/>
        </p:nvSpPr>
        <p:spPr bwMode="auto">
          <a:xfrm flipV="1">
            <a:off x="8610600" y="4800600"/>
            <a:ext cx="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4" name="Rectangle 11"/>
          <p:cNvSpPr>
            <a:spLocks noChangeArrowheads="1"/>
          </p:cNvSpPr>
          <p:nvPr/>
        </p:nvSpPr>
        <p:spPr bwMode="auto">
          <a:xfrm>
            <a:off x="8382000" y="533400"/>
            <a:ext cx="762000" cy="228600"/>
          </a:xfrm>
          <a:prstGeom prst="rect">
            <a:avLst/>
          </a:prstGeom>
          <a:solidFill>
            <a:srgbClr val="FFFF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~PP21603.WAV">
            <a:hlinkClick r:id="" action="ppaction://media"/>
          </p:cNvPr>
          <p:cNvPicPr>
            <a:picLocks noRot="1" noChangeAspect="1"/>
          </p:cNvPicPr>
          <p:nvPr>
            <a:wavAudioFile r:embed="rId1" name="~PP2816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6" name="Date Placeholder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3927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CF95E1F-2A5F-49B4-9F40-7DFC475545A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/>
          </a:p>
        </p:txBody>
      </p:sp>
      <p:sp>
        <p:nvSpPr>
          <p:cNvPr id="139278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65402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19877" grpId="0" animBg="1"/>
      <p:bldP spid="719878" grpId="0" animBg="1"/>
      <p:bldP spid="719879" grpId="0" animBg="1"/>
      <p:bldP spid="719880" grpId="0" animBg="1"/>
      <p:bldP spid="719881" grpId="0" animBg="1"/>
      <p:bldP spid="7198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Interest &amp; Dividends From Schedule K-1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Schedule K-1 is in scope only if there are just Interest, Dividend, Capital Gains, or Royalties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Always check with Site Coordinator for all K-1s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Handling of Capital Gains and Royalties are covered in separate modules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Enter Interest and/or Dividends directly on Schedule B Worksheet, </a:t>
            </a:r>
            <a:r>
              <a:rPr lang="en-US" b="1" smtClean="0"/>
              <a:t>do not prepare</a:t>
            </a:r>
            <a:r>
              <a:rPr lang="en-US" smtClean="0"/>
              <a:t> or make entries on TW Form K-1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Include “K-1” in Payer field</a:t>
            </a:r>
          </a:p>
        </p:txBody>
      </p:sp>
      <p:sp>
        <p:nvSpPr>
          <p:cNvPr id="14029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40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5644144-D855-474F-94BC-B5FB422BEC1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/>
          </a:p>
        </p:txBody>
      </p:sp>
      <p:sp>
        <p:nvSpPr>
          <p:cNvPr id="14029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9465" name="~PP1160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46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743425"/>
      </p:ext>
    </p:extLst>
  </p:cSld>
  <p:clrMapOvr>
    <a:masterClrMapping/>
  </p:clrMapOvr>
  <p:transition advTm="8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Interest &amp; </a:t>
            </a:r>
            <a:r>
              <a:rPr lang="en-US" sz="3000" smtClean="0"/>
              <a:t>Dividends</a:t>
            </a:r>
            <a:r>
              <a:rPr lang="en-US" sz="3400" smtClean="0"/>
              <a:t> From Schedule K-1</a:t>
            </a:r>
          </a:p>
        </p:txBody>
      </p:sp>
      <p:pic>
        <p:nvPicPr>
          <p:cNvPr id="141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8" y="2362200"/>
            <a:ext cx="8529637" cy="3592513"/>
          </a:xfrm>
        </p:spPr>
      </p:pic>
      <p:sp>
        <p:nvSpPr>
          <p:cNvPr id="141316" name="Line 4"/>
          <p:cNvSpPr>
            <a:spLocks noChangeShapeType="1"/>
          </p:cNvSpPr>
          <p:nvPr/>
        </p:nvSpPr>
        <p:spPr bwMode="auto">
          <a:xfrm flipV="1">
            <a:off x="3886200" y="4876800"/>
            <a:ext cx="13716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 flipV="1">
            <a:off x="3962400" y="5334000"/>
            <a:ext cx="1295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 flipV="1">
            <a:off x="3962400" y="5791200"/>
            <a:ext cx="1219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6076" name="~PP3160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069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0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4132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FAE7603-E7D8-437F-A1CE-6F335478B11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  <p:sp>
        <p:nvSpPr>
          <p:cNvPr id="141322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76801"/>
      </p:ext>
    </p:extLst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6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07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Taxable Interest Income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Income from banks and credit unions, CDs or bonds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Interest income is unearned income (money, not TP, is earning the income)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Report interest in year earned or, in case of bond purchased at discount, increase in value is taxable in year of increase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Make all interest entries on TaxWise “Interest Statement of Schedule B”</a:t>
            </a:r>
          </a:p>
        </p:txBody>
      </p:sp>
      <p:pic>
        <p:nvPicPr>
          <p:cNvPr id="193543" name="~PP7147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5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249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B7091F-060E-4F6F-8CF2-645021B0BFF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12493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36674"/>
      </p:ext>
    </p:extLst>
  </p:cSld>
  <p:clrMapOvr>
    <a:masterClrMapping/>
  </p:clrMapOvr>
  <p:transition advTm="4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3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4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1099-INT</a:t>
            </a:r>
          </a:p>
        </p:txBody>
      </p:sp>
      <p:pic>
        <p:nvPicPr>
          <p:cNvPr id="12595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69302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9389" name="Line 13"/>
          <p:cNvSpPr>
            <a:spLocks noChangeShapeType="1"/>
          </p:cNvSpPr>
          <p:nvPr/>
        </p:nvSpPr>
        <p:spPr bwMode="auto">
          <a:xfrm>
            <a:off x="3429000" y="1752600"/>
            <a:ext cx="13716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0" name="Line 14"/>
          <p:cNvSpPr>
            <a:spLocks noChangeShapeType="1"/>
          </p:cNvSpPr>
          <p:nvPr/>
        </p:nvSpPr>
        <p:spPr bwMode="auto">
          <a:xfrm flipV="1">
            <a:off x="2590800" y="4876800"/>
            <a:ext cx="2133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1" name="Line 15"/>
          <p:cNvSpPr>
            <a:spLocks noChangeShapeType="1"/>
          </p:cNvSpPr>
          <p:nvPr/>
        </p:nvSpPr>
        <p:spPr bwMode="auto">
          <a:xfrm>
            <a:off x="2819400" y="3810000"/>
            <a:ext cx="19050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9392" name="Line 16"/>
          <p:cNvSpPr>
            <a:spLocks noChangeShapeType="1"/>
          </p:cNvSpPr>
          <p:nvPr/>
        </p:nvSpPr>
        <p:spPr bwMode="auto">
          <a:xfrm flipH="1">
            <a:off x="6553200" y="1828800"/>
            <a:ext cx="12192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5943600" y="2438400"/>
            <a:ext cx="996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tx2"/>
                </a:solidFill>
                <a:latin typeface="Arial Black" pitchFamily="34" charset="0"/>
              </a:rPr>
              <a:t>2008</a:t>
            </a:r>
          </a:p>
        </p:txBody>
      </p:sp>
      <p:pic>
        <p:nvPicPr>
          <p:cNvPr id="195596" name="~PP4149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455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2" name="Date Placeholder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25963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B1055A-89CE-4395-864C-A1CD5D1B377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125964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146321"/>
      </p:ext>
    </p:extLst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6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6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6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6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596"/>
                </p:tgtEl>
              </p:cMediaNode>
            </p:audio>
          </p:childTnLst>
        </p:cTn>
      </p:par>
    </p:tnLst>
    <p:bldLst>
      <p:bldP spid="869389" grpId="0" animBg="1"/>
      <p:bldP spid="869390" grpId="0" animBg="1"/>
      <p:bldP spid="869391" grpId="0" animBg="1"/>
      <p:bldP spid="8693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Interest Statement</a:t>
            </a:r>
            <a:br>
              <a:rPr lang="en-US" smtClean="0"/>
            </a:br>
            <a:r>
              <a:rPr lang="en-US" smtClean="0"/>
              <a:t>Flows to 1040 Line 8a &amp; 8b</a:t>
            </a:r>
          </a:p>
        </p:txBody>
      </p:sp>
      <p:pic>
        <p:nvPicPr>
          <p:cNvPr id="197638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8153400" cy="4281488"/>
          </a:xfrm>
          <a:noFill/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371600" y="5715000"/>
            <a:ext cx="678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Garamond" pitchFamily="18" charset="0"/>
              </a:rPr>
              <a:t>Flows through Schedule B, Part 1 – i</a:t>
            </a:r>
            <a:r>
              <a:rPr lang="en-US" sz="2000" b="1">
                <a:solidFill>
                  <a:srgbClr val="000000"/>
                </a:solidFill>
                <a:latin typeface="Garamond" pitchFamily="18" charset="0"/>
              </a:rPr>
              <a:t>f</a:t>
            </a:r>
            <a:r>
              <a:rPr lang="en-US" sz="2400" b="1">
                <a:solidFill>
                  <a:srgbClr val="000000"/>
                </a:solidFill>
                <a:latin typeface="Garamond" pitchFamily="18" charset="0"/>
              </a:rPr>
              <a:t> OVER $1,500</a:t>
            </a:r>
          </a:p>
        </p:txBody>
      </p:sp>
      <p:sp>
        <p:nvSpPr>
          <p:cNvPr id="721925" name="Text Box 5"/>
          <p:cNvSpPr txBox="1">
            <a:spLocks noChangeArrowheads="1"/>
          </p:cNvSpPr>
          <p:nvPr/>
        </p:nvSpPr>
        <p:spPr bwMode="auto">
          <a:xfrm>
            <a:off x="914400" y="3276600"/>
            <a:ext cx="1219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sz="1600" b="1"/>
              <a:t>1099 - INT</a:t>
            </a:r>
          </a:p>
        </p:txBody>
      </p:sp>
      <p:sp>
        <p:nvSpPr>
          <p:cNvPr id="721926" name="Text Box 6"/>
          <p:cNvSpPr txBox="1">
            <a:spLocks noChangeArrowheads="1"/>
          </p:cNvSpPr>
          <p:nvPr/>
        </p:nvSpPr>
        <p:spPr bwMode="auto">
          <a:xfrm>
            <a:off x="914400" y="3733800"/>
            <a:ext cx="1219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sz="1600" b="1"/>
              <a:t>1099 - OID</a:t>
            </a:r>
          </a:p>
        </p:txBody>
      </p:sp>
      <p:sp>
        <p:nvSpPr>
          <p:cNvPr id="721927" name="Text Box 7"/>
          <p:cNvSpPr txBox="1">
            <a:spLocks noChangeArrowheads="1"/>
          </p:cNvSpPr>
          <p:nvPr/>
        </p:nvSpPr>
        <p:spPr bwMode="auto">
          <a:xfrm>
            <a:off x="3200400" y="3244850"/>
            <a:ext cx="635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sz="1600"/>
              <a:t>$$$$</a:t>
            </a:r>
          </a:p>
        </p:txBody>
      </p:sp>
      <p:sp>
        <p:nvSpPr>
          <p:cNvPr id="721928" name="Text Box 8"/>
          <p:cNvSpPr txBox="1">
            <a:spLocks noChangeArrowheads="1"/>
          </p:cNvSpPr>
          <p:nvPr/>
        </p:nvSpPr>
        <p:spPr bwMode="auto">
          <a:xfrm>
            <a:off x="3200400" y="3733800"/>
            <a:ext cx="635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sz="1600"/>
              <a:t>$$$$</a:t>
            </a:r>
          </a:p>
        </p:txBody>
      </p:sp>
      <p:sp>
        <p:nvSpPr>
          <p:cNvPr id="721929" name="Oval 9"/>
          <p:cNvSpPr>
            <a:spLocks noChangeArrowheads="1"/>
          </p:cNvSpPr>
          <p:nvPr/>
        </p:nvSpPr>
        <p:spPr bwMode="auto">
          <a:xfrm>
            <a:off x="4419600" y="3276600"/>
            <a:ext cx="482600" cy="11303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30" name="Line 10"/>
          <p:cNvSpPr>
            <a:spLocks noChangeShapeType="1"/>
          </p:cNvSpPr>
          <p:nvPr/>
        </p:nvSpPr>
        <p:spPr bwMode="auto">
          <a:xfrm flipH="1" flipV="1">
            <a:off x="4495800" y="4267200"/>
            <a:ext cx="14859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931" name="Text Box 11"/>
          <p:cNvSpPr txBox="1">
            <a:spLocks noChangeArrowheads="1"/>
          </p:cNvSpPr>
          <p:nvPr/>
        </p:nvSpPr>
        <p:spPr bwMode="auto">
          <a:xfrm>
            <a:off x="4114800" y="5181600"/>
            <a:ext cx="303053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sz="1600" b="1"/>
              <a:t>SPLIT INCOME – MFJ vs MFS</a:t>
            </a:r>
          </a:p>
        </p:txBody>
      </p:sp>
      <p:pic>
        <p:nvPicPr>
          <p:cNvPr id="197647" name="~PP2149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55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9" name="Date Placeholder 1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26990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8642EA-D5B4-44EA-BC09-0A1D52642A8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126991" name="Footer Placeholder 1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690514"/>
      </p:ext>
    </p:extLst>
  </p:cSld>
  <p:clrMapOvr>
    <a:masterClrMapping/>
  </p:clrMapOvr>
  <p:transition advTm="7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7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2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2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2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2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2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2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7647"/>
                </p:tgtEl>
              </p:cMediaNode>
            </p:audio>
          </p:childTnLst>
        </p:cTn>
      </p:par>
    </p:tnLst>
    <p:bldLst>
      <p:bldP spid="721925" grpId="0" animBg="1"/>
      <p:bldP spid="721926" grpId="0" animBg="1"/>
      <p:bldP spid="721927" grpId="0" animBg="1"/>
      <p:bldP spid="721928" grpId="0" animBg="1"/>
      <p:bldP spid="721929" grpId="0" animBg="1"/>
      <p:bldP spid="721930" grpId="0" animBg="1"/>
      <p:bldP spid="7219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Bank Statement</a:t>
            </a:r>
          </a:p>
        </p:txBody>
      </p:sp>
      <p:pic>
        <p:nvPicPr>
          <p:cNvPr id="19661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03325"/>
            <a:ext cx="8763000" cy="5280025"/>
          </a:xfrm>
        </p:spPr>
      </p:pic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838200" y="3048000"/>
            <a:ext cx="38862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52400" y="5715000"/>
            <a:ext cx="396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6705600" y="144780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3333CC"/>
                </a:solidFill>
              </a:rPr>
              <a:t>2008</a:t>
            </a:r>
          </a:p>
        </p:txBody>
      </p:sp>
      <p:pic>
        <p:nvPicPr>
          <p:cNvPr id="196618" name="~PP1150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315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8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2800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0E6DC88-9264-4C7C-A4DC-2A262F85E32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128010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811519"/>
      </p:ext>
    </p:extLst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66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Dividends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 components of 1099-DIV Statement</a:t>
            </a:r>
          </a:p>
          <a:p>
            <a:pPr lvl="1" eaLnBrk="1" hangingPunct="1"/>
            <a:r>
              <a:rPr lang="en-US" smtClean="0"/>
              <a:t>Payer</a:t>
            </a:r>
          </a:p>
          <a:p>
            <a:pPr lvl="1" eaLnBrk="1" hangingPunct="1"/>
            <a:r>
              <a:rPr lang="en-US" smtClean="0"/>
              <a:t>Ordinary Dividends</a:t>
            </a:r>
          </a:p>
          <a:p>
            <a:pPr lvl="1" eaLnBrk="1" hangingPunct="1"/>
            <a:r>
              <a:rPr lang="en-US" smtClean="0"/>
              <a:t>Qualified Dividends (included in Ordinary Dividends)</a:t>
            </a:r>
          </a:p>
          <a:p>
            <a:pPr lvl="1" eaLnBrk="1" hangingPunct="1"/>
            <a:r>
              <a:rPr lang="en-US" smtClean="0"/>
              <a:t>Capital Gain Distribution</a:t>
            </a:r>
          </a:p>
          <a:p>
            <a:pPr lvl="1" eaLnBrk="1" hangingPunct="1"/>
            <a:r>
              <a:rPr lang="en-US" smtClean="0"/>
              <a:t>Federal Withholding Tax</a:t>
            </a:r>
          </a:p>
          <a:p>
            <a:pPr lvl="1" eaLnBrk="1" hangingPunct="1"/>
            <a:r>
              <a:rPr lang="en-US" u="sng" smtClean="0"/>
              <a:t>Make all entries </a:t>
            </a:r>
            <a:r>
              <a:rPr lang="en-US" smtClean="0"/>
              <a:t>to Tax Wise “Dividend Statement for Schedule B”</a:t>
            </a:r>
          </a:p>
        </p:txBody>
      </p:sp>
      <p:sp>
        <p:nvSpPr>
          <p:cNvPr id="12902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29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4BA835-2582-46FD-BC1D-46C8D882C41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12903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201" name="~PP3150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5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357913"/>
      </p:ext>
    </p:extLst>
  </p:cSld>
  <p:clrMapOvr>
    <a:masterClrMapping/>
  </p:clrMapOvr>
  <p:transition advTm="4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8486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1099-DIV</a:t>
            </a:r>
          </a:p>
        </p:txBody>
      </p:sp>
      <p:sp>
        <p:nvSpPr>
          <p:cNvPr id="874500" name="Line 4"/>
          <p:cNvSpPr>
            <a:spLocks noChangeShapeType="1"/>
          </p:cNvSpPr>
          <p:nvPr/>
        </p:nvSpPr>
        <p:spPr bwMode="auto">
          <a:xfrm flipV="1">
            <a:off x="2743200" y="2133600"/>
            <a:ext cx="19812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1" name="Line 5"/>
          <p:cNvSpPr>
            <a:spLocks noChangeShapeType="1"/>
          </p:cNvSpPr>
          <p:nvPr/>
        </p:nvSpPr>
        <p:spPr bwMode="auto">
          <a:xfrm flipV="1">
            <a:off x="2895600" y="2590800"/>
            <a:ext cx="18288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2" name="Line 6"/>
          <p:cNvSpPr>
            <a:spLocks noChangeShapeType="1"/>
          </p:cNvSpPr>
          <p:nvPr/>
        </p:nvSpPr>
        <p:spPr bwMode="auto">
          <a:xfrm flipV="1">
            <a:off x="3124200" y="3200400"/>
            <a:ext cx="17526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3" name="Line 7"/>
          <p:cNvSpPr>
            <a:spLocks noChangeShapeType="1"/>
          </p:cNvSpPr>
          <p:nvPr/>
        </p:nvSpPr>
        <p:spPr bwMode="auto">
          <a:xfrm flipV="1">
            <a:off x="3810000" y="4495800"/>
            <a:ext cx="25908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5943600" y="2057400"/>
            <a:ext cx="990600" cy="533400"/>
          </a:xfrm>
          <a:prstGeom prst="rect">
            <a:avLst/>
          </a:prstGeom>
          <a:solidFill>
            <a:srgbClr val="FFFF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6019800" y="2133600"/>
            <a:ext cx="91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2008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130058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30059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8C7F781-535D-4B71-A410-DAF50FA8DCF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130060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231" name="~PP3152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122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960338"/>
      </p:ext>
    </p:extLst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7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7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7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7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1"/>
                </p:tgtEl>
              </p:cMediaNode>
            </p:audio>
          </p:childTnLst>
        </p:cTn>
      </p:par>
    </p:tnLst>
    <p:bldLst>
      <p:bldP spid="874500" grpId="0" animBg="1"/>
      <p:bldP spid="874501" grpId="0" animBg="1"/>
      <p:bldP spid="874502" grpId="0" animBg="1"/>
      <p:bldP spid="8745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3"/>
          <p:cNvSpPr txBox="1">
            <a:spLocks noChangeArrowheads="1"/>
          </p:cNvSpPr>
          <p:nvPr/>
        </p:nvSpPr>
        <p:spPr bwMode="auto">
          <a:xfrm>
            <a:off x="609600" y="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sz="2400" b="1"/>
              <a:t>DIVIDEND STATEMENT – Flows to 1040 Line 9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1650"/>
            <a:ext cx="8991600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77" name="Line 5"/>
          <p:cNvSpPr>
            <a:spLocks noChangeShapeType="1"/>
          </p:cNvSpPr>
          <p:nvPr/>
        </p:nvSpPr>
        <p:spPr bwMode="auto">
          <a:xfrm flipV="1">
            <a:off x="2133600" y="3581400"/>
            <a:ext cx="533400" cy="2514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78" name="Line 6"/>
          <p:cNvSpPr>
            <a:spLocks noChangeShapeType="1"/>
          </p:cNvSpPr>
          <p:nvPr/>
        </p:nvSpPr>
        <p:spPr bwMode="auto">
          <a:xfrm flipV="1">
            <a:off x="1066800" y="3505200"/>
            <a:ext cx="0" cy="1828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79" name="Line 7"/>
          <p:cNvSpPr>
            <a:spLocks noChangeShapeType="1"/>
          </p:cNvSpPr>
          <p:nvPr/>
        </p:nvSpPr>
        <p:spPr bwMode="auto">
          <a:xfrm flipV="1">
            <a:off x="3429000" y="3733800"/>
            <a:ext cx="152400" cy="1676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80" name="Line 8"/>
          <p:cNvSpPr>
            <a:spLocks noChangeShapeType="1"/>
          </p:cNvSpPr>
          <p:nvPr/>
        </p:nvSpPr>
        <p:spPr bwMode="auto">
          <a:xfrm flipV="1">
            <a:off x="5410200" y="3581400"/>
            <a:ext cx="457200" cy="1981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81" name="Line 9"/>
          <p:cNvSpPr>
            <a:spLocks noChangeShapeType="1"/>
          </p:cNvSpPr>
          <p:nvPr/>
        </p:nvSpPr>
        <p:spPr bwMode="auto">
          <a:xfrm flipV="1">
            <a:off x="7848600" y="3886200"/>
            <a:ext cx="3048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1" name="Rectangle 11"/>
          <p:cNvSpPr>
            <a:spLocks noChangeArrowheads="1"/>
          </p:cNvSpPr>
          <p:nvPr/>
        </p:nvSpPr>
        <p:spPr bwMode="auto">
          <a:xfrm>
            <a:off x="8382000" y="533400"/>
            <a:ext cx="762000" cy="228600"/>
          </a:xfrm>
          <a:prstGeom prst="rect">
            <a:avLst/>
          </a:prstGeom>
          <a:solidFill>
            <a:srgbClr val="FFFF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2" name="TextBox 14"/>
          <p:cNvSpPr txBox="1">
            <a:spLocks noChangeArrowheads="1"/>
          </p:cNvSpPr>
          <p:nvPr/>
        </p:nvSpPr>
        <p:spPr bwMode="auto">
          <a:xfrm>
            <a:off x="6172200" y="58674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1083" name="TextBox 16"/>
          <p:cNvSpPr txBox="1">
            <a:spLocks noChangeArrowheads="1"/>
          </p:cNvSpPr>
          <p:nvPr/>
        </p:nvSpPr>
        <p:spPr bwMode="auto">
          <a:xfrm>
            <a:off x="6096000" y="5943600"/>
            <a:ext cx="2895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 </a:t>
            </a:r>
          </a:p>
        </p:txBody>
      </p:sp>
      <p:sp>
        <p:nvSpPr>
          <p:cNvPr id="131084" name="Date Placeholder 1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31085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B2DF81-06AF-499D-847C-AB0D6354AA1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131086" name="Footer Placeholder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0261" name="~PP11541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069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5298422"/>
      </p:ext>
    </p:extLst>
  </p:cSld>
  <p:clrMapOvr>
    <a:masterClrMapping/>
  </p:clrMapOvr>
  <p:transition advTm="5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1"/>
                </p:tgtEl>
              </p:cMediaNode>
            </p:audio>
          </p:childTnLst>
        </p:cTn>
      </p:par>
    </p:tnLst>
    <p:bldLst>
      <p:bldP spid="719877" grpId="0" animBg="1"/>
      <p:bldP spid="719878" grpId="0" animBg="1"/>
      <p:bldP spid="719879" grpId="0" animBg="1"/>
      <p:bldP spid="719880" grpId="0" animBg="1"/>
      <p:bldP spid="7198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Interest – NAEOB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u="sng" smtClean="0"/>
              <a:t>N</a:t>
            </a:r>
            <a:r>
              <a:rPr lang="en-US" sz="2400" smtClean="0"/>
              <a:t>ominee – Interest transferred to, and taxable to, 3rd party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smtClean="0"/>
              <a:t>A</a:t>
            </a:r>
            <a:r>
              <a:rPr lang="en-US" sz="2400" smtClean="0"/>
              <a:t>ccrued – Interest accrued for bonds purchased between interest payment dates included in purchase price, not income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smtClean="0"/>
              <a:t>E</a:t>
            </a:r>
            <a:r>
              <a:rPr lang="en-US" sz="2800" b="1" smtClean="0"/>
              <a:t>xempt from Federal Tax – Interest on state, county or city bonds (political subdivisions)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smtClean="0"/>
              <a:t>O</a:t>
            </a:r>
            <a:r>
              <a:rPr lang="en-US" sz="2400" smtClean="0"/>
              <a:t>ID – Interest received previously included in taxable income (rarely seen)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smtClean="0"/>
              <a:t>B</a:t>
            </a:r>
            <a:r>
              <a:rPr lang="en-US" sz="2400" smtClean="0"/>
              <a:t>ond – Amortized Bond Premium – Adjustment to total OID received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	See IRS Pub 1212 for more detail</a:t>
            </a:r>
          </a:p>
        </p:txBody>
      </p:sp>
      <p:pic>
        <p:nvPicPr>
          <p:cNvPr id="202759" name="~PP3154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1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1321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017782-DF18-4CAF-AFDB-F4D915D4254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132103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8012"/>
      </p:ext>
    </p:extLst>
  </p:cSld>
  <p:clrMapOvr>
    <a:masterClrMapping/>
  </p:clrMapOvr>
  <p:transition advTm="9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27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75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.7|8.2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8|5.1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4.6|10.4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.5|6.6|10.3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856</Words>
  <Application>Microsoft Office PowerPoint</Application>
  <PresentationFormat>On-screen Show (4:3)</PresentationFormat>
  <Paragraphs>214</Paragraphs>
  <Slides>18</Slides>
  <Notes>18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NJ Template 06</vt:lpstr>
      <vt:lpstr>Interest &amp; Dividends</vt:lpstr>
      <vt:lpstr>Taxable Interest Income </vt:lpstr>
      <vt:lpstr>1099-INT</vt:lpstr>
      <vt:lpstr>Interest Statement Flows to 1040 Line 8a &amp; 8b</vt:lpstr>
      <vt:lpstr>The Bank Statement</vt:lpstr>
      <vt:lpstr>Dividends</vt:lpstr>
      <vt:lpstr>1099-DIV</vt:lpstr>
      <vt:lpstr>PowerPoint Presentation</vt:lpstr>
      <vt:lpstr>Interest – NAEOB</vt:lpstr>
      <vt:lpstr>Tax Exempt Interest</vt:lpstr>
      <vt:lpstr>Tax Free Interest</vt:lpstr>
      <vt:lpstr>Original Issue Discount Interest (OID)</vt:lpstr>
      <vt:lpstr>Taxable And Non-Taxable Interest &amp; Dividends On Federal Returns</vt:lpstr>
      <vt:lpstr>Taxable And Non-Taxable Interest And Dividends On Federal vs NJ Returns</vt:lpstr>
      <vt:lpstr>Interest Statement Examples Flows to 1040 Line 8a &amp; 8b</vt:lpstr>
      <vt:lpstr>PowerPoint Presentation</vt:lpstr>
      <vt:lpstr>Interest &amp; Dividends From Schedule K-1</vt:lpstr>
      <vt:lpstr>Interest &amp; Dividends From Schedule K-1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&amp; Dividends</dc:title>
  <dc:creator>HershAl</dc:creator>
  <cp:lastModifiedBy>HershAl</cp:lastModifiedBy>
  <cp:revision>2</cp:revision>
  <dcterms:created xsi:type="dcterms:W3CDTF">2012-01-07T00:34:16Z</dcterms:created>
  <dcterms:modified xsi:type="dcterms:W3CDTF">2012-01-07T00:34:17Z</dcterms:modified>
</cp:coreProperties>
</file>